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436" r:id="rId3"/>
    <p:sldId id="414" r:id="rId4"/>
    <p:sldId id="437" r:id="rId5"/>
    <p:sldId id="438" r:id="rId6"/>
    <p:sldId id="441" r:id="rId7"/>
    <p:sldId id="445" r:id="rId8"/>
    <p:sldId id="448" r:id="rId9"/>
    <p:sldId id="449" r:id="rId10"/>
    <p:sldId id="450" r:id="rId11"/>
    <p:sldId id="451" r:id="rId12"/>
    <p:sldId id="452" r:id="rId13"/>
    <p:sldId id="446" r:id="rId14"/>
    <p:sldId id="317" r:id="rId15"/>
  </p:sldIdLst>
  <p:sldSz cx="9144000" cy="6858000" type="screen4x3"/>
  <p:notesSz cx="6805613" cy="993933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AEAEA"/>
    <a:srgbClr val="99FF33"/>
    <a:srgbClr val="FFFF99"/>
    <a:srgbClr val="FFFF66"/>
    <a:srgbClr val="FFFF00"/>
    <a:srgbClr val="3366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3" autoAdjust="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57FE50DB-C8AF-4839-8733-E310EB53DE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142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3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68350"/>
            <a:ext cx="4919663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687888"/>
            <a:ext cx="4940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51975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4" tIns="46187" rIns="92374" bIns="4618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D104E9C2-8020-4E9D-AB87-224FD79A59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98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EE2D2-057F-4645-B0F6-8504DBB86D3C}" type="slidenum">
              <a:rPr lang="it-IT" smtClean="0">
                <a:latin typeface="Arial" pitchFamily="34" charset="0"/>
              </a:rPr>
              <a:pPr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4B51E-BFEA-416C-BFE2-78326700F9AE}" type="slidenum">
              <a:rPr lang="it-IT" smtClean="0">
                <a:latin typeface="Arial" pitchFamily="34" charset="0"/>
              </a:rPr>
              <a:pPr/>
              <a:t>14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59E8-0484-4B6E-987C-0E52BB8F32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9E74-2A31-4EEA-B56F-7CA34F22D8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F42A1-CF39-456C-84EF-A25688AFC7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A83B-0036-4D9E-A71B-396C0D1CF9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5AC2-E88B-402D-B688-F3C21C6880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325A8-E5EA-4353-8F95-577160C4E4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D4B0-BB2F-4314-89A2-0361C8DABA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2C52-A4A1-4E0A-939D-16C2473AD6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84C9-D5BD-413C-8FD0-ABF942596E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309D-A4FF-4C7C-B7E2-06DE144770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A5D9E-2DD6-4EB8-ACA8-D00511EC8F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70F22-8349-4538-A41A-9CCB076170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F854DB1-C259-4896-A2FE-F2F7A1572E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4288" y="131763"/>
            <a:ext cx="9129712" cy="47625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FD495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700" y="6237288"/>
            <a:ext cx="9131300" cy="476250"/>
          </a:xfrm>
          <a:prstGeom prst="rect">
            <a:avLst/>
          </a:prstGeom>
          <a:gradFill rotWithShape="1">
            <a:gsLst>
              <a:gs pos="0">
                <a:srgbClr val="FFD495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1300">
              <a:latin typeface="Arial" charset="0"/>
            </a:endParaRPr>
          </a:p>
        </p:txBody>
      </p:sp>
      <p:pic>
        <p:nvPicPr>
          <p:cNvPr id="2055" name="Picture 13" descr="Logo_FERROLI_Scontorn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0"/>
            <a:ext cx="1371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61388" y="6067425"/>
            <a:ext cx="5540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 rot="-6047">
            <a:off x="253187" y="3508511"/>
            <a:ext cx="8532812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endParaRPr lang="it-IT" sz="2400" b="1" i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pl-PL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MODEL</a:t>
            </a:r>
            <a:br>
              <a:rPr lang="pl-PL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24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ALUMINUM RADIATOR</a:t>
            </a:r>
            <a:endParaRPr lang="pl-PL" sz="2400" b="1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pl-PL" sz="3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pl-PL" sz="36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INFINITI”</a:t>
            </a:r>
            <a:endParaRPr lang="it-IT" sz="36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23928" y="620595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Sosnowiec 2013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1988840"/>
            <a:ext cx="2088232" cy="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Prostokąt 13"/>
          <p:cNvSpPr>
            <a:spLocks noChangeArrowheads="1"/>
          </p:cNvSpPr>
          <p:nvPr/>
        </p:nvSpPr>
        <p:spPr bwMode="auto">
          <a:xfrm>
            <a:off x="611560" y="1340769"/>
            <a:ext cx="4176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Verdana" pitchFamily="34" charset="0"/>
              </a:rPr>
              <a:t> One </a:t>
            </a:r>
            <a:r>
              <a:rPr lang="pl-PL" dirty="0" err="1">
                <a:latin typeface="Verdana" pitchFamily="34" charset="0"/>
              </a:rPr>
              <a:t>standardpallet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contains</a:t>
            </a:r>
            <a:r>
              <a:rPr lang="pl-PL" dirty="0">
                <a:latin typeface="Verdana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pl-PL" dirty="0">
                <a:latin typeface="Verdana" pitchFamily="34" charset="0"/>
              </a:rPr>
              <a:t> 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b="1" dirty="0" smtClean="0">
                <a:latin typeface="Verdana" pitchFamily="34" charset="0"/>
              </a:rPr>
              <a:t>44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radiators</a:t>
            </a:r>
            <a:r>
              <a:rPr lang="pl-PL" dirty="0" smtClean="0">
                <a:latin typeface="Verdana" pitchFamily="34" charset="0"/>
              </a:rPr>
              <a:t>  </a:t>
            </a:r>
            <a:r>
              <a:rPr lang="pl-PL" dirty="0" smtClean="0">
                <a:latin typeface="Verdana" pitchFamily="34" charset="0"/>
              </a:rPr>
              <a:t>(</a:t>
            </a:r>
            <a:r>
              <a:rPr lang="pl-PL" dirty="0">
                <a:latin typeface="Verdana" pitchFamily="34" charset="0"/>
              </a:rPr>
              <a:t>440 </a:t>
            </a:r>
            <a:r>
              <a:rPr lang="pl-PL" dirty="0" err="1" smtClean="0">
                <a:latin typeface="Verdana" pitchFamily="34" charset="0"/>
              </a:rPr>
              <a:t>elements</a:t>
            </a:r>
            <a:r>
              <a:rPr lang="pl-PL" dirty="0" smtClean="0">
                <a:latin typeface="Verdana" pitchFamily="34" charset="0"/>
              </a:rPr>
              <a:t>.)</a:t>
            </a:r>
            <a:endParaRPr lang="pl-PL" dirty="0">
              <a:latin typeface="Verdana" pitchFamily="34" charset="0"/>
            </a:endParaRPr>
          </a:p>
          <a:p>
            <a:endParaRPr lang="pl-PL" dirty="0">
              <a:latin typeface="Verdana" pitchFamily="34" charset="0"/>
            </a:endParaRPr>
          </a:p>
          <a:p>
            <a:endParaRPr lang="pl-PL" dirty="0">
              <a:latin typeface="Verdana" pitchFamily="34" charset="0"/>
            </a:endParaRPr>
          </a:p>
        </p:txBody>
      </p:sp>
      <p:sp>
        <p:nvSpPr>
          <p:cNvPr id="15" name="Gwiazda 5-ramienna 14"/>
          <p:cNvSpPr/>
          <p:nvPr/>
        </p:nvSpPr>
        <p:spPr>
          <a:xfrm>
            <a:off x="251520" y="1484784"/>
            <a:ext cx="214312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4" name="Łącznik prosty 13"/>
          <p:cNvCxnSpPr/>
          <p:nvPr/>
        </p:nvCxnSpPr>
        <p:spPr>
          <a:xfrm>
            <a:off x="251520" y="980728"/>
            <a:ext cx="9144000" cy="1587"/>
          </a:xfrm>
          <a:prstGeom prst="line">
            <a:avLst/>
          </a:prstGeom>
          <a:ln w="15875">
            <a:solidFill>
              <a:schemeClr val="tx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547664" y="188640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METHODS OF</a:t>
            </a:r>
            <a:r>
              <a:rPr kumimoji="0" lang="pl-PL" sz="20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THE PACKING AND LOADINGS </a:t>
            </a:r>
            <a:endParaRPr kumimoji="0" lang="it-IT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" name="Picture 2" descr="http://piecykizmontazem.pl/files/images/Ferroli_Logo.jpg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0" y="0"/>
            <a:ext cx="1577806" cy="980728"/>
          </a:xfrm>
          <a:prstGeom prst="rect">
            <a:avLst/>
          </a:prstGeom>
          <a:noFill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60032" y="1628800"/>
          <a:ext cx="3240360" cy="4200216"/>
        </p:xfrm>
        <a:graphic>
          <a:graphicData uri="http://schemas.openxmlformats.org/drawingml/2006/table">
            <a:tbl>
              <a:tblPr/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l-PL" sz="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Width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l-PL" sz="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Height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46D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pl-PL" sz="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Depth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86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8" name="Łącznik prosty ze strzałką 17"/>
          <p:cNvCxnSpPr/>
          <p:nvPr/>
        </p:nvCxnSpPr>
        <p:spPr>
          <a:xfrm>
            <a:off x="5436096" y="1916832"/>
            <a:ext cx="201622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292080" y="1988840"/>
            <a:ext cx="0" cy="34563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>
            <a:off x="7596336" y="5157192"/>
            <a:ext cx="216024" cy="381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611560" y="285293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>
                <a:latin typeface="Verdana" pitchFamily="34" charset="0"/>
              </a:rPr>
              <a:t>Pallet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dimensions</a:t>
            </a:r>
            <a:r>
              <a:rPr lang="pl-PL" dirty="0" smtClean="0">
                <a:latin typeface="Verdana" pitchFamily="34" charset="0"/>
              </a:rPr>
              <a:t>: </a:t>
            </a:r>
          </a:p>
          <a:p>
            <a:pPr algn="ctr">
              <a:buFontTx/>
              <a:buChar char="-"/>
            </a:pPr>
            <a:r>
              <a:rPr lang="pl-PL" b="1" dirty="0" smtClean="0">
                <a:latin typeface="Verdana" pitchFamily="34" charset="0"/>
              </a:rPr>
              <a:t>2,45 </a:t>
            </a:r>
            <a:r>
              <a:rPr lang="pl-PL" b="1" dirty="0" smtClean="0">
                <a:latin typeface="Verdana" pitchFamily="34" charset="0"/>
              </a:rPr>
              <a:t>x 1,23 x 0,82 m </a:t>
            </a:r>
            <a:r>
              <a:rPr lang="pl-PL" b="1" dirty="0" smtClean="0">
                <a:latin typeface="Verdana" pitchFamily="34" charset="0"/>
              </a:rPr>
              <a:t/>
            </a:r>
            <a:br>
              <a:rPr lang="pl-PL" b="1" dirty="0" smtClean="0">
                <a:latin typeface="Verdana" pitchFamily="34" charset="0"/>
              </a:rPr>
            </a:br>
            <a:r>
              <a:rPr lang="pl-PL" dirty="0" smtClean="0">
                <a:latin typeface="Verdana" pitchFamily="34" charset="0"/>
              </a:rPr>
              <a:t>(</a:t>
            </a:r>
            <a:r>
              <a:rPr lang="pl-PL" dirty="0" err="1" smtClean="0">
                <a:latin typeface="Verdana" pitchFamily="34" charset="0"/>
              </a:rPr>
              <a:t>height</a:t>
            </a:r>
            <a:r>
              <a:rPr lang="pl-PL" dirty="0" smtClean="0">
                <a:latin typeface="Verdana" pitchFamily="34" charset="0"/>
              </a:rPr>
              <a:t> x </a:t>
            </a:r>
            <a:r>
              <a:rPr lang="pl-PL" dirty="0" err="1" smtClean="0">
                <a:latin typeface="Verdana" pitchFamily="34" charset="0"/>
              </a:rPr>
              <a:t>width</a:t>
            </a:r>
            <a:r>
              <a:rPr lang="pl-PL" dirty="0" smtClean="0">
                <a:latin typeface="Verdana" pitchFamily="34" charset="0"/>
              </a:rPr>
              <a:t> x </a:t>
            </a:r>
            <a:r>
              <a:rPr lang="pl-PL" dirty="0" err="1" smtClean="0">
                <a:latin typeface="Verdana" pitchFamily="34" charset="0"/>
              </a:rPr>
              <a:t>depth</a:t>
            </a:r>
            <a:r>
              <a:rPr lang="pl-PL" dirty="0" smtClean="0">
                <a:latin typeface="Verdana" pitchFamily="34" charset="0"/>
              </a:rPr>
              <a:t>)</a:t>
            </a:r>
            <a:br>
              <a:rPr lang="pl-PL" dirty="0" smtClean="0">
                <a:latin typeface="Verdana" pitchFamily="34" charset="0"/>
              </a:rPr>
            </a:br>
            <a:endParaRPr lang="pl-PL" dirty="0" smtClean="0">
              <a:latin typeface="Verdana" pitchFamily="34" charset="0"/>
            </a:endParaRPr>
          </a:p>
          <a:p>
            <a:pPr algn="ctr"/>
            <a:r>
              <a:rPr lang="pl-PL" dirty="0" smtClean="0">
                <a:latin typeface="Verdana" pitchFamily="34" charset="0"/>
              </a:rPr>
              <a:t/>
            </a:r>
            <a:br>
              <a:rPr lang="pl-PL" dirty="0" smtClean="0">
                <a:latin typeface="Verdana" pitchFamily="34" charset="0"/>
              </a:rPr>
            </a:br>
            <a:r>
              <a:rPr lang="pl-PL" sz="1600" dirty="0" smtClean="0">
                <a:latin typeface="Verdana" pitchFamily="34" charset="0"/>
              </a:rPr>
              <a:t>1 </a:t>
            </a:r>
            <a:r>
              <a:rPr lang="pl-PL" sz="1600" dirty="0" err="1" smtClean="0">
                <a:latin typeface="Verdana" pitchFamily="34" charset="0"/>
              </a:rPr>
              <a:t>Pallet</a:t>
            </a:r>
            <a:r>
              <a:rPr lang="pl-PL" sz="1600" dirty="0" smtClean="0">
                <a:latin typeface="Verdana" pitchFamily="34" charset="0"/>
              </a:rPr>
              <a:t> – </a:t>
            </a:r>
            <a:r>
              <a:rPr lang="pl-PL" sz="1600" b="1" dirty="0" smtClean="0">
                <a:latin typeface="Verdana" pitchFamily="34" charset="0"/>
              </a:rPr>
              <a:t>680 KG </a:t>
            </a:r>
            <a:r>
              <a:rPr lang="pl-PL" sz="1600" dirty="0" smtClean="0">
                <a:latin typeface="Verdana" pitchFamily="34" charset="0"/>
              </a:rPr>
              <a:t>( </a:t>
            </a:r>
            <a:r>
              <a:rPr lang="pl-PL" sz="1600" dirty="0" err="1" smtClean="0">
                <a:latin typeface="Verdana" pitchFamily="34" charset="0"/>
              </a:rPr>
              <a:t>weight</a:t>
            </a:r>
            <a:r>
              <a:rPr lang="pl-PL" sz="1600" dirty="0" smtClean="0">
                <a:latin typeface="Verdana" pitchFamily="34" charset="0"/>
              </a:rPr>
              <a:t> </a:t>
            </a:r>
            <a:r>
              <a:rPr lang="pl-PL" sz="1600" dirty="0" err="1" smtClean="0">
                <a:latin typeface="Verdana" pitchFamily="34" charset="0"/>
              </a:rPr>
              <a:t>gross</a:t>
            </a:r>
            <a:r>
              <a:rPr lang="pl-PL" sz="1600" dirty="0" smtClean="0">
                <a:latin typeface="Verdana" pitchFamily="34" charset="0"/>
              </a:rPr>
              <a:t> )</a:t>
            </a:r>
            <a:endParaRPr lang="pl-PL" sz="1600" dirty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3419872" y="116632"/>
            <a:ext cx="51843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Accessories</a:t>
            </a:r>
            <a:r>
              <a:rPr lang="it-IT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r>
              <a:rPr lang="pl-PL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Wall </a:t>
            </a:r>
            <a:r>
              <a:rPr lang="pl-PL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brackets</a:t>
            </a:r>
            <a:endParaRPr lang="it-IT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0243" name="Obraz 12" descr="uchwy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46180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pole tekstowe 5"/>
          <p:cNvSpPr txBox="1">
            <a:spLocks noChangeArrowheads="1"/>
          </p:cNvSpPr>
          <p:nvPr/>
        </p:nvSpPr>
        <p:spPr bwMode="auto">
          <a:xfrm>
            <a:off x="5500690" y="1071563"/>
            <a:ext cx="1317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u="sng" dirty="0" err="1">
                <a:latin typeface="Verdana" pitchFamily="34" charset="0"/>
              </a:rPr>
              <a:t>Brackets</a:t>
            </a:r>
            <a:endParaRPr lang="pl-PL" b="1" u="sng" dirty="0">
              <a:latin typeface="Verdana" pitchFamily="34" charset="0"/>
            </a:endParaRPr>
          </a:p>
        </p:txBody>
      </p:sp>
      <p:sp>
        <p:nvSpPr>
          <p:cNvPr id="10245" name="pole tekstowe 6"/>
          <p:cNvSpPr txBox="1">
            <a:spLocks noChangeArrowheads="1"/>
          </p:cNvSpPr>
          <p:nvPr/>
        </p:nvSpPr>
        <p:spPr bwMode="auto">
          <a:xfrm>
            <a:off x="5429256" y="2000250"/>
            <a:ext cx="4392991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easy</a:t>
            </a:r>
            <a:r>
              <a:rPr lang="pl-PL" dirty="0">
                <a:latin typeface="Verdana" pitchFamily="34" charset="0"/>
              </a:rPr>
              <a:t> to fit </a:t>
            </a:r>
            <a:r>
              <a:rPr lang="pl-PL" dirty="0" err="1">
                <a:latin typeface="Verdana" pitchFamily="34" charset="0"/>
              </a:rPr>
              <a:t>up</a:t>
            </a:r>
            <a:endParaRPr lang="pl-PL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esthetic</a:t>
            </a:r>
            <a:r>
              <a:rPr lang="pl-PL" dirty="0">
                <a:latin typeface="Verdana" pitchFamily="34" charset="0"/>
              </a:rPr>
              <a:t> – </a:t>
            </a:r>
            <a:r>
              <a:rPr lang="pl-PL" dirty="0" err="1">
                <a:latin typeface="Verdana" pitchFamily="34" charset="0"/>
              </a:rPr>
              <a:t>white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colour</a:t>
            </a:r>
            <a:endParaRPr lang="pl-PL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pl-PL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easy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leveling</a:t>
            </a:r>
            <a:endParaRPr lang="pl-PL" dirty="0">
              <a:latin typeface="Verdana" pitchFamily="34" charset="0"/>
            </a:endParaRPr>
          </a:p>
          <a:p>
            <a:endParaRPr lang="pl-PL" sz="1400" dirty="0">
              <a:latin typeface="Verdana" pitchFamily="34" charset="0"/>
            </a:endParaRPr>
          </a:p>
          <a:p>
            <a:r>
              <a:rPr lang="pl-PL" sz="1400" dirty="0" err="1">
                <a:latin typeface="Verdana" pitchFamily="34" charset="0"/>
              </a:rPr>
              <a:t>After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fixing</a:t>
            </a:r>
            <a:r>
              <a:rPr lang="pl-PL" sz="1400" dirty="0">
                <a:latin typeface="Verdana" pitchFamily="34" charset="0"/>
              </a:rPr>
              <a:t> to </a:t>
            </a:r>
            <a:r>
              <a:rPr lang="pl-PL" sz="1400" dirty="0" err="1">
                <a:latin typeface="Verdana" pitchFamily="34" charset="0"/>
              </a:rPr>
              <a:t>the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wall</a:t>
            </a:r>
            <a:r>
              <a:rPr lang="pl-PL" sz="1400" dirty="0">
                <a:latin typeface="Verdana" pitchFamily="34" charset="0"/>
              </a:rPr>
              <a:t> we </a:t>
            </a:r>
            <a:r>
              <a:rPr lang="pl-PL" sz="1400" dirty="0" err="1">
                <a:latin typeface="Verdana" pitchFamily="34" charset="0"/>
              </a:rPr>
              <a:t>can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adjust</a:t>
            </a:r>
            <a:r>
              <a:rPr lang="pl-PL" sz="1400" dirty="0">
                <a:latin typeface="Verdana" pitchFamily="34" charset="0"/>
              </a:rPr>
              <a:t>:</a:t>
            </a:r>
          </a:p>
          <a:p>
            <a:r>
              <a:rPr lang="pl-PL" sz="1400" dirty="0">
                <a:latin typeface="Verdana" pitchFamily="34" charset="0"/>
              </a:rPr>
              <a:t>- 15 mm </a:t>
            </a:r>
            <a:r>
              <a:rPr lang="pl-PL" sz="1400" dirty="0" err="1">
                <a:latin typeface="Verdana" pitchFamily="34" charset="0"/>
              </a:rPr>
              <a:t>in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vertical</a:t>
            </a:r>
            <a:endParaRPr lang="pl-PL" sz="1400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pl-PL" sz="1400" dirty="0">
                <a:latin typeface="Verdana" pitchFamily="34" charset="0"/>
              </a:rPr>
              <a:t> 5 mm </a:t>
            </a:r>
            <a:r>
              <a:rPr lang="pl-PL" sz="1400" dirty="0" err="1">
                <a:latin typeface="Verdana" pitchFamily="34" charset="0"/>
              </a:rPr>
              <a:t>in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horizontal</a:t>
            </a:r>
            <a:r>
              <a:rPr lang="pl-PL" sz="1400" dirty="0">
                <a:latin typeface="Verdana" pitchFamily="34" charset="0"/>
              </a:rPr>
              <a:t> </a:t>
            </a:r>
            <a:endParaRPr lang="pl-PL" sz="1400" dirty="0" smtClean="0">
              <a:latin typeface="Verdana" pitchFamily="34" charset="0"/>
            </a:endParaRPr>
          </a:p>
          <a:p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smtClean="0">
                <a:latin typeface="Verdana" pitchFamily="34" charset="0"/>
              </a:rPr>
              <a:t> (</a:t>
            </a:r>
            <a:r>
              <a:rPr lang="pl-PL" sz="1400" dirty="0" err="1">
                <a:latin typeface="Verdana" pitchFamily="34" charset="0"/>
              </a:rPr>
              <a:t>distance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from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the</a:t>
            </a:r>
            <a:r>
              <a:rPr lang="pl-PL" sz="1400" dirty="0">
                <a:latin typeface="Verdana" pitchFamily="34" charset="0"/>
              </a:rPr>
              <a:t> </a:t>
            </a:r>
            <a:r>
              <a:rPr lang="pl-PL" sz="1400" dirty="0" err="1">
                <a:latin typeface="Verdana" pitchFamily="34" charset="0"/>
              </a:rPr>
              <a:t>wall</a:t>
            </a:r>
            <a:r>
              <a:rPr lang="pl-PL" sz="1400" dirty="0">
                <a:latin typeface="Verdana" pitchFamily="34" charset="0"/>
              </a:rPr>
              <a:t>). </a:t>
            </a:r>
          </a:p>
          <a:p>
            <a:endParaRPr lang="pl-PL" dirty="0">
              <a:latin typeface="Verdana" pitchFamily="34" charset="0"/>
            </a:endParaRPr>
          </a:p>
          <a:p>
            <a:endParaRPr lang="pl-PL" dirty="0">
              <a:latin typeface="Verdana" pitchFamily="34" charset="0"/>
            </a:endParaRPr>
          </a:p>
          <a:p>
            <a:endParaRPr lang="pl-PL" dirty="0">
              <a:latin typeface="Verdana" pitchFamily="34" charset="0"/>
            </a:endParaRPr>
          </a:p>
        </p:txBody>
      </p:sp>
      <p:pic>
        <p:nvPicPr>
          <p:cNvPr id="6" name="Picture 2" descr="http://piecykizmontazem.pl/files/images/Ferroli_Logo.jpg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0" y="0"/>
            <a:ext cx="1577806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85938" y="101600"/>
            <a:ext cx="7358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Accessories</a:t>
            </a:r>
            <a:r>
              <a:rPr lang="it-IT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r>
              <a:rPr lang="pl-PL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radiator </a:t>
            </a:r>
            <a:r>
              <a:rPr lang="pl-PL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plugs</a:t>
            </a:r>
            <a:r>
              <a:rPr lang="pl-PL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reduction1”x1/2”</a:t>
            </a:r>
            <a:endParaRPr lang="it-IT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 l="42105"/>
          <a:stretch>
            <a:fillRect/>
          </a:stretch>
        </p:blipFill>
        <p:spPr bwMode="auto">
          <a:xfrm>
            <a:off x="1422400" y="4973638"/>
            <a:ext cx="7858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3759200"/>
            <a:ext cx="577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525" y="2549525"/>
            <a:ext cx="577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525" y="3759200"/>
            <a:ext cx="577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Documents and Settings\Piotr\Pulpit\DSC07438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5" y="1214438"/>
            <a:ext cx="7048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Prostokąt 7"/>
          <p:cNvSpPr>
            <a:spLocks noChangeArrowheads="1"/>
          </p:cNvSpPr>
          <p:nvPr/>
        </p:nvSpPr>
        <p:spPr bwMode="auto">
          <a:xfrm>
            <a:off x="3214688" y="1214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u="sng" dirty="0">
                <a:latin typeface="Verdana" pitchFamily="34" charset="0"/>
              </a:rPr>
              <a:t>Radiator </a:t>
            </a:r>
            <a:r>
              <a:rPr lang="pl-PL" u="sng" dirty="0" err="1">
                <a:latin typeface="Verdana" pitchFamily="34" charset="0"/>
              </a:rPr>
              <a:t>plugs</a:t>
            </a:r>
            <a:r>
              <a:rPr lang="pl-PL" u="sng" dirty="0">
                <a:latin typeface="Verdana" pitchFamily="34" charset="0"/>
              </a:rPr>
              <a:t> </a:t>
            </a:r>
            <a:r>
              <a:rPr lang="pl-PL" u="sng" dirty="0" err="1">
                <a:latin typeface="Verdana" pitchFamily="34" charset="0"/>
              </a:rPr>
              <a:t>reduction</a:t>
            </a:r>
            <a:r>
              <a:rPr lang="pl-PL" u="sng" dirty="0">
                <a:latin typeface="Verdana" pitchFamily="34" charset="0"/>
              </a:rPr>
              <a:t> 1"x1/2" </a:t>
            </a:r>
            <a:r>
              <a:rPr lang="pl-PL" u="sng" dirty="0" err="1">
                <a:latin typeface="Verdana" pitchFamily="34" charset="0"/>
              </a:rPr>
              <a:t>with</a:t>
            </a:r>
            <a:r>
              <a:rPr lang="pl-PL" u="sng" dirty="0">
                <a:latin typeface="Verdana" pitchFamily="34" charset="0"/>
              </a:rPr>
              <a:t> </a:t>
            </a:r>
            <a:r>
              <a:rPr lang="pl-PL" u="sng" dirty="0" err="1">
                <a:latin typeface="Verdana" pitchFamily="34" charset="0"/>
              </a:rPr>
              <a:t>the</a:t>
            </a:r>
            <a:r>
              <a:rPr lang="pl-PL" u="sng" dirty="0">
                <a:latin typeface="Verdana" pitchFamily="34" charset="0"/>
              </a:rPr>
              <a:t> </a:t>
            </a:r>
            <a:r>
              <a:rPr lang="pl-PL" u="sng" dirty="0" err="1">
                <a:latin typeface="Verdana" pitchFamily="34" charset="0"/>
              </a:rPr>
              <a:t>accessories</a:t>
            </a:r>
            <a:r>
              <a:rPr lang="pl-PL" u="sng" dirty="0">
                <a:latin typeface="Verdana" pitchFamily="34" charset="0"/>
              </a:rPr>
              <a:t> </a:t>
            </a:r>
          </a:p>
        </p:txBody>
      </p:sp>
      <p:sp>
        <p:nvSpPr>
          <p:cNvPr id="12297" name="Prostokąt 8"/>
          <p:cNvSpPr>
            <a:spLocks noChangeArrowheads="1"/>
          </p:cNvSpPr>
          <p:nvPr/>
        </p:nvSpPr>
        <p:spPr bwMode="auto">
          <a:xfrm>
            <a:off x="3214688" y="514350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>
                <a:latin typeface="Verdana" pitchFamily="34" charset="0"/>
              </a:rPr>
              <a:t>- Manul radiator air vent 1/2"  1 piece</a:t>
            </a:r>
          </a:p>
          <a:p>
            <a:r>
              <a:rPr lang="pl-PL" sz="1200">
                <a:latin typeface="Verdana" pitchFamily="34" charset="0"/>
              </a:rPr>
              <a:t>- Key for the air vent 1 piece</a:t>
            </a:r>
          </a:p>
          <a:p>
            <a:r>
              <a:rPr lang="pl-PL" sz="1200">
                <a:latin typeface="Verdana" pitchFamily="34" charset="0"/>
              </a:rPr>
              <a:t>- Stopping plug 1/2"  1 piece</a:t>
            </a:r>
          </a:p>
        </p:txBody>
      </p:sp>
      <p:sp>
        <p:nvSpPr>
          <p:cNvPr id="10" name="Gwiazda 5-ramienna 9"/>
          <p:cNvSpPr/>
          <p:nvPr/>
        </p:nvSpPr>
        <p:spPr>
          <a:xfrm>
            <a:off x="2928938" y="1285875"/>
            <a:ext cx="236537" cy="2143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2544763"/>
            <a:ext cx="577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Prostokąt 11"/>
          <p:cNvSpPr>
            <a:spLocks noChangeArrowheads="1"/>
          </p:cNvSpPr>
          <p:nvPr/>
        </p:nvSpPr>
        <p:spPr bwMode="auto">
          <a:xfrm>
            <a:off x="3214688" y="2071688"/>
            <a:ext cx="1891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Verdana" pitchFamily="34" charset="0"/>
              </a:rPr>
              <a:t>The pack contains:</a:t>
            </a:r>
          </a:p>
        </p:txBody>
      </p:sp>
      <p:sp>
        <p:nvSpPr>
          <p:cNvPr id="12301" name="Prostokąt 12"/>
          <p:cNvSpPr>
            <a:spLocks noChangeArrowheads="1"/>
          </p:cNvSpPr>
          <p:nvPr/>
        </p:nvSpPr>
        <p:spPr bwMode="auto">
          <a:xfrm>
            <a:off x="3214688" y="2714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l-PL" sz="1200" dirty="0">
                <a:latin typeface="Verdana" pitchFamily="34" charset="0"/>
              </a:rPr>
              <a:t> radiator </a:t>
            </a:r>
            <a:r>
              <a:rPr lang="pl-PL" sz="1200" dirty="0" err="1">
                <a:latin typeface="Verdana" pitchFamily="34" charset="0"/>
              </a:rPr>
              <a:t>plug</a:t>
            </a:r>
            <a:r>
              <a:rPr lang="pl-PL" sz="1200" dirty="0">
                <a:latin typeface="Verdana" pitchFamily="34" charset="0"/>
              </a:rPr>
              <a:t> </a:t>
            </a:r>
            <a:r>
              <a:rPr lang="pl-PL" sz="1200" dirty="0" err="1">
                <a:latin typeface="Verdana" pitchFamily="34" charset="0"/>
              </a:rPr>
              <a:t>reduction</a:t>
            </a:r>
            <a:r>
              <a:rPr lang="pl-PL" sz="1200" dirty="0">
                <a:latin typeface="Verdana" pitchFamily="34" charset="0"/>
              </a:rPr>
              <a:t> </a:t>
            </a:r>
            <a:r>
              <a:rPr lang="pl-PL" sz="1200" dirty="0" err="1">
                <a:latin typeface="Verdana" pitchFamily="34" charset="0"/>
              </a:rPr>
              <a:t>left</a:t>
            </a:r>
            <a:r>
              <a:rPr lang="pl-PL" sz="1200" dirty="0">
                <a:latin typeface="Verdana" pitchFamily="34" charset="0"/>
              </a:rPr>
              <a:t> 1"x1/2"  </a:t>
            </a:r>
            <a:r>
              <a:rPr lang="pl-PL" sz="1200" dirty="0" err="1">
                <a:latin typeface="Verdana" pitchFamily="34" charset="0"/>
              </a:rPr>
              <a:t>2</a:t>
            </a:r>
            <a:r>
              <a:rPr lang="pl-PL" sz="1200" dirty="0">
                <a:latin typeface="Verdana" pitchFamily="34" charset="0"/>
              </a:rPr>
              <a:t> </a:t>
            </a:r>
            <a:r>
              <a:rPr lang="pl-PL" sz="1200" dirty="0" err="1">
                <a:latin typeface="Verdana" pitchFamily="34" charset="0"/>
              </a:rPr>
              <a:t>pieces</a:t>
            </a:r>
            <a:r>
              <a:rPr lang="pl-PL" sz="1200" dirty="0">
                <a:latin typeface="Verdan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pl-PL" sz="1200" dirty="0">
                <a:latin typeface="Verdana" pitchFamily="34" charset="0"/>
              </a:rPr>
              <a:t> teflon </a:t>
            </a:r>
            <a:r>
              <a:rPr lang="pl-PL" sz="1200" dirty="0" err="1">
                <a:latin typeface="Verdana" pitchFamily="34" charset="0"/>
              </a:rPr>
              <a:t>seal</a:t>
            </a:r>
            <a:r>
              <a:rPr lang="pl-PL" sz="1200" dirty="0">
                <a:latin typeface="Verdana" pitchFamily="34" charset="0"/>
              </a:rPr>
              <a:t> of </a:t>
            </a:r>
            <a:r>
              <a:rPr lang="pl-PL" sz="1200" dirty="0" err="1">
                <a:latin typeface="Verdana" pitchFamily="34" charset="0"/>
              </a:rPr>
              <a:t>plug</a:t>
            </a:r>
            <a:r>
              <a:rPr lang="pl-PL" sz="1200" dirty="0">
                <a:latin typeface="Verdana" pitchFamily="34" charset="0"/>
              </a:rPr>
              <a:t>  2 </a:t>
            </a:r>
            <a:r>
              <a:rPr lang="pl-PL" sz="1200" dirty="0" err="1">
                <a:latin typeface="Verdana" pitchFamily="34" charset="0"/>
              </a:rPr>
              <a:t>pieces</a:t>
            </a:r>
            <a:endParaRPr lang="pl-PL" sz="1200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pl-PL" sz="1200" dirty="0">
              <a:latin typeface="Verdana" pitchFamily="34" charset="0"/>
            </a:endParaRPr>
          </a:p>
        </p:txBody>
      </p:sp>
      <p:sp>
        <p:nvSpPr>
          <p:cNvPr id="12302" name="Prostokąt 13"/>
          <p:cNvSpPr>
            <a:spLocks noChangeArrowheads="1"/>
          </p:cNvSpPr>
          <p:nvPr/>
        </p:nvSpPr>
        <p:spPr bwMode="auto">
          <a:xfrm>
            <a:off x="3214688" y="40687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l-PL" sz="1200">
                <a:latin typeface="Verdana" pitchFamily="34" charset="0"/>
              </a:rPr>
              <a:t> radiator plug reduction right1"x1/2"  2 pieces</a:t>
            </a:r>
          </a:p>
          <a:p>
            <a:pPr>
              <a:buFontTx/>
              <a:buChar char="-"/>
            </a:pPr>
            <a:r>
              <a:rPr lang="pl-PL" sz="1200">
                <a:latin typeface="Verdana" pitchFamily="34" charset="0"/>
              </a:rPr>
              <a:t> teflon seal of plug  2 pieces</a:t>
            </a:r>
          </a:p>
          <a:p>
            <a:endParaRPr lang="pl-PL" sz="1200">
              <a:latin typeface="Verdana" pitchFamily="34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857250" y="3676650"/>
            <a:ext cx="7286625" cy="381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857250" y="4962525"/>
            <a:ext cx="7286625" cy="381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857250" y="2428875"/>
            <a:ext cx="7286625" cy="381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piecykizmontazem.pl/files/images/Ferroli_Logo.jpg"/>
          <p:cNvPicPr>
            <a:picLocks noChangeAspect="1" noChangeArrowheads="1"/>
          </p:cNvPicPr>
          <p:nvPr/>
        </p:nvPicPr>
        <p:blipFill>
          <a:blip r:embed="rId5" cstate="print">
            <a:lum bright="-4000"/>
          </a:blip>
          <a:srcRect/>
          <a:stretch>
            <a:fillRect/>
          </a:stretch>
        </p:blipFill>
        <p:spPr bwMode="auto">
          <a:xfrm>
            <a:off x="0" y="0"/>
            <a:ext cx="1577806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lejawkas\Pulpit\897_361348730639621_5980994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333"/>
            <a:ext cx="9144000" cy="6891333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pl-PL" dirty="0" smtClean="0"/>
              <a:t>Ferroli </a:t>
            </a: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2975" y="838200"/>
            <a:ext cx="7237413" cy="3879850"/>
            <a:chOff x="594" y="912"/>
            <a:chExt cx="4559" cy="2444"/>
          </a:xfrm>
        </p:grpSpPr>
        <p:pic>
          <p:nvPicPr>
            <p:cNvPr id="16388" name="Picture 3" descr="FERROLI_Scontor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6" y="912"/>
              <a:ext cx="3216" cy="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 rot="-6047">
              <a:off x="594" y="2976"/>
              <a:ext cx="4559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defRPr/>
              </a:pPr>
              <a:r>
                <a:rPr lang="it-IT" sz="2400" b="1" i="1">
                  <a:solidFill>
                    <a:srgbClr val="333333"/>
                  </a:solidFill>
                  <a:latin typeface="Arial" charset="0"/>
                </a:rPr>
                <a:t>Half a century as a specialist in HVAC</a:t>
              </a:r>
            </a:p>
            <a:p>
              <a:pPr algn="r" eaLnBrk="0" hangingPunct="0">
                <a:lnSpc>
                  <a:spcPct val="70000"/>
                </a:lnSpc>
                <a:defRPr/>
              </a:pPr>
              <a:endParaRPr lang="it-IT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Garamond LightCondensedItalic" charset="0"/>
              </a:endParaRPr>
            </a:p>
          </p:txBody>
        </p:sp>
      </p:grp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013" y="4819650"/>
            <a:ext cx="12207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1"/>
          <p:cNvSpPr txBox="1">
            <a:spLocks/>
          </p:cNvSpPr>
          <p:nvPr/>
        </p:nvSpPr>
        <p:spPr>
          <a:xfrm>
            <a:off x="-2954288" y="4733528"/>
            <a:ext cx="6213376" cy="13150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1196752"/>
            <a:ext cx="4572000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FERROLI RADIATORS ARE MADE FROM THE HIGH QUALITY OF ALUMINUM ALLOY.</a:t>
            </a:r>
            <a:endParaRPr lang="pl-PL" sz="12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pl-PL" sz="12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endParaRPr lang="pl-PL" sz="12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pl-PL" sz="12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l-PL" sz="1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DESIGN OF FERROLI RADIATORS ARE SUITABLE FOR EVERY ROOM</a:t>
            </a:r>
          </a:p>
          <a:p>
            <a:endParaRPr lang="pl-PL" sz="12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endParaRPr lang="pl-PL" sz="12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pl-PL" sz="1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FERROLI </a:t>
            </a:r>
            <a:r>
              <a:rPr lang="pl-PL" sz="1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EXPERIENCE  GUARANTEE THE </a:t>
            </a:r>
            <a:r>
              <a:rPr lang="pl-PL" sz="12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BEST PRODUCT ON THE MARKET</a:t>
            </a:r>
            <a:endParaRPr lang="pl-PL" sz="12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39975" y="101600"/>
            <a:ext cx="674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ALUMINUM RADIATOR - FERROLI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980728"/>
            <a:ext cx="3868486" cy="25202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42767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331640" y="544522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Manufacturer</a:t>
            </a:r>
            <a:r>
              <a:rPr lang="pl-PL" sz="1400" dirty="0" smtClean="0"/>
              <a:t>, </a:t>
            </a:r>
            <a:r>
              <a:rPr lang="pl-PL" sz="1400" b="1" dirty="0" smtClean="0"/>
              <a:t>a FERRROLI </a:t>
            </a:r>
            <a:r>
              <a:rPr lang="pl-PL" sz="1400" dirty="0" smtClean="0"/>
              <a:t>Company, </a:t>
            </a:r>
            <a:r>
              <a:rPr lang="pl-PL" sz="1400" dirty="0" err="1" smtClean="0"/>
              <a:t>quarantees</a:t>
            </a:r>
            <a:r>
              <a:rPr lang="pl-PL" sz="1400" dirty="0" smtClean="0"/>
              <a:t> </a:t>
            </a:r>
            <a:r>
              <a:rPr lang="pl-PL" sz="1400" dirty="0" err="1" smtClean="0"/>
              <a:t>hereby</a:t>
            </a:r>
            <a:r>
              <a:rPr lang="pl-PL" sz="1400" dirty="0" smtClean="0"/>
              <a:t> </a:t>
            </a:r>
            <a:r>
              <a:rPr lang="pl-PL" sz="1400" dirty="0" err="1" smtClean="0"/>
              <a:t>that</a:t>
            </a:r>
            <a:r>
              <a:rPr lang="pl-PL" sz="1400" dirty="0" smtClean="0"/>
              <a:t> </a:t>
            </a:r>
            <a:r>
              <a:rPr lang="pl-PL" sz="1400" b="1" dirty="0" smtClean="0">
                <a:solidFill>
                  <a:srgbClr val="C00000"/>
                </a:solidFill>
              </a:rPr>
              <a:t>INFINITI</a:t>
            </a:r>
            <a:r>
              <a:rPr lang="pl-PL" sz="1400" b="1" dirty="0" smtClean="0"/>
              <a:t> </a:t>
            </a:r>
            <a:r>
              <a:rPr lang="pl-PL" sz="1400" dirty="0" smtClean="0"/>
              <a:t>radiator will </a:t>
            </a:r>
            <a:r>
              <a:rPr lang="pl-PL" sz="1400" dirty="0" err="1" smtClean="0"/>
              <a:t>retain</a:t>
            </a:r>
            <a:r>
              <a:rPr lang="pl-PL" sz="1400" dirty="0" smtClean="0"/>
              <a:t> </a:t>
            </a:r>
            <a:r>
              <a:rPr lang="pl-PL" sz="1400" dirty="0" err="1" smtClean="0"/>
              <a:t>good</a:t>
            </a:r>
            <a:r>
              <a:rPr lang="pl-PL" sz="1400" dirty="0" smtClean="0"/>
              <a:t> </a:t>
            </a:r>
            <a:r>
              <a:rPr lang="pl-PL" sz="1400" dirty="0" err="1" smtClean="0"/>
              <a:t>quality</a:t>
            </a:r>
            <a:r>
              <a:rPr lang="pl-PL" sz="1400" dirty="0" smtClean="0"/>
              <a:t> and </a:t>
            </a:r>
            <a:r>
              <a:rPr lang="pl-PL" sz="1400" dirty="0" err="1" smtClean="0"/>
              <a:t>useful</a:t>
            </a:r>
            <a:r>
              <a:rPr lang="pl-PL" sz="1400" dirty="0" smtClean="0"/>
              <a:t> </a:t>
            </a:r>
            <a:r>
              <a:rPr lang="pl-PL" sz="1400" dirty="0" err="1" smtClean="0"/>
              <a:t>properties</a:t>
            </a:r>
            <a:r>
              <a:rPr lang="pl-PL" sz="1400" dirty="0" smtClean="0"/>
              <a:t> </a:t>
            </a:r>
            <a:r>
              <a:rPr lang="pl-PL" sz="1400" b="1" dirty="0" smtClean="0"/>
              <a:t/>
            </a:r>
            <a:br>
              <a:rPr lang="pl-PL" sz="1400" b="1" dirty="0" smtClean="0"/>
            </a:br>
            <a:r>
              <a:rPr lang="pl-PL" sz="1400" b="1" dirty="0" smtClean="0"/>
              <a:t>for </a:t>
            </a:r>
            <a:r>
              <a:rPr lang="pl-PL" sz="1400" b="1" dirty="0" smtClean="0">
                <a:solidFill>
                  <a:srgbClr val="C00000"/>
                </a:solidFill>
              </a:rPr>
              <a:t>15 </a:t>
            </a:r>
            <a:r>
              <a:rPr lang="pl-PL" sz="1400" b="1" dirty="0" err="1" smtClean="0">
                <a:solidFill>
                  <a:srgbClr val="C00000"/>
                </a:solidFill>
              </a:rPr>
              <a:t>years</a:t>
            </a:r>
            <a:r>
              <a:rPr lang="pl-PL" sz="1400" b="1" dirty="0" smtClean="0">
                <a:solidFill>
                  <a:srgbClr val="C00000"/>
                </a:solidFill>
              </a:rPr>
              <a:t>  </a:t>
            </a:r>
            <a:endParaRPr lang="pl-PL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716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43300" y="2081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835696" y="101600"/>
            <a:ext cx="7247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ALUMINUM RADIATORS – POLAND FACTORY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220072" y="980728"/>
            <a:ext cx="3240088" cy="369888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dirty="0"/>
              <a:t>FERROLI Poland</a:t>
            </a:r>
            <a:endParaRPr lang="en-US" b="1" dirty="0"/>
          </a:p>
        </p:txBody>
      </p:sp>
      <p:pic>
        <p:nvPicPr>
          <p:cNvPr id="4101" name="Picture 1037" descr="I:\Lunardi Nicola\sosnowiec-lug09-P6301081.jpg"/>
          <p:cNvPicPr>
            <a:picLocks noChangeAspect="1" noChangeArrowheads="1"/>
          </p:cNvPicPr>
          <p:nvPr/>
        </p:nvPicPr>
        <p:blipFill>
          <a:blip r:embed="rId2" cstate="print"/>
          <a:srcRect t="27061"/>
          <a:stretch>
            <a:fillRect/>
          </a:stretch>
        </p:blipFill>
        <p:spPr bwMode="auto">
          <a:xfrm>
            <a:off x="500063" y="785813"/>
            <a:ext cx="424021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az 4" descr="2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785938"/>
            <a:ext cx="35004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az 6" descr="3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929063"/>
            <a:ext cx="421481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az 7" descr="PB180136.JPG"/>
          <p:cNvPicPr>
            <a:picLocks noChangeAspect="1"/>
          </p:cNvPicPr>
          <p:nvPr/>
        </p:nvPicPr>
        <p:blipFill>
          <a:blip r:embed="rId5" cstate="print"/>
          <a:srcRect b="36227"/>
          <a:stretch>
            <a:fillRect/>
          </a:stretch>
        </p:blipFill>
        <p:spPr bwMode="auto">
          <a:xfrm>
            <a:off x="500063" y="2214563"/>
            <a:ext cx="421481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5004048" y="4437112"/>
            <a:ext cx="3571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FERROLI POLAND – FACTORY </a:t>
            </a:r>
            <a:endParaRPr lang="pl-PL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pl-PL" sz="1200" dirty="0" smtClean="0">
                <a:latin typeface="Tahoma" pitchFamily="34" charset="0"/>
              </a:rPr>
              <a:t>City:  SOSNOWIEC </a:t>
            </a:r>
            <a:endParaRPr lang="pl-PL" sz="1200" dirty="0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pl-PL" sz="1200" dirty="0" smtClean="0">
                <a:latin typeface="Tahoma" pitchFamily="34" charset="0"/>
              </a:rPr>
              <a:t>(</a:t>
            </a:r>
            <a:r>
              <a:rPr lang="pl-PL" sz="1200" dirty="0" err="1" smtClean="0">
                <a:latin typeface="Tahoma" pitchFamily="34" charset="0"/>
              </a:rPr>
              <a:t>Economic</a:t>
            </a:r>
            <a:r>
              <a:rPr lang="pl-PL" sz="1200" dirty="0" smtClean="0">
                <a:latin typeface="Tahoma" pitchFamily="34" charset="0"/>
              </a:rPr>
              <a:t> </a:t>
            </a:r>
            <a:r>
              <a:rPr lang="pl-PL" sz="1200" dirty="0" err="1" smtClean="0">
                <a:latin typeface="Tahoma" pitchFamily="34" charset="0"/>
              </a:rPr>
              <a:t>zone</a:t>
            </a:r>
            <a:r>
              <a:rPr lang="pl-PL" sz="1200" dirty="0" smtClean="0">
                <a:latin typeface="Tahoma" pitchFamily="34" charset="0"/>
              </a:rPr>
              <a:t> </a:t>
            </a:r>
            <a:r>
              <a:rPr lang="it-IT" sz="1200" dirty="0" smtClean="0">
                <a:latin typeface="Tahoma" pitchFamily="34" charset="0"/>
              </a:rPr>
              <a:t>Katowice</a:t>
            </a:r>
            <a:r>
              <a:rPr lang="it-IT" sz="1200" dirty="0">
                <a:latin typeface="Tahoma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l-PL" sz="1200" dirty="0" smtClean="0">
                <a:latin typeface="Tahoma" pitchFamily="34" charset="0"/>
              </a:rPr>
              <a:t>AREA OF THE PLANT </a:t>
            </a:r>
            <a:r>
              <a:rPr lang="it-IT" sz="1200" dirty="0">
                <a:latin typeface="Tahoma" pitchFamily="34" charset="0"/>
              </a:rPr>
              <a:t>	</a:t>
            </a:r>
            <a:r>
              <a:rPr lang="pl-PL" sz="1200" dirty="0">
                <a:latin typeface="Tahoma" pitchFamily="34" charset="0"/>
              </a:rPr>
              <a:t>21 000 </a:t>
            </a:r>
            <a:r>
              <a:rPr lang="it-IT" sz="1200" dirty="0">
                <a:latin typeface="Tahoma" pitchFamily="34" charset="0"/>
              </a:rPr>
              <a:t>m</a:t>
            </a:r>
            <a:r>
              <a:rPr lang="pl-PL" sz="1200" baseline="30000" dirty="0" smtClean="0">
                <a:latin typeface="Tahoma" pitchFamily="34" charset="0"/>
              </a:rPr>
              <a:t>2</a:t>
            </a:r>
            <a:endParaRPr lang="pl-PL" sz="1200" dirty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20072" y="1556792"/>
            <a:ext cx="3240088" cy="369332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b="1" dirty="0" smtClean="0"/>
              <a:t>NEW MODEL - INFINITI</a:t>
            </a:r>
            <a:endParaRPr lang="en-US" altLang="pl-PL" b="1" dirty="0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4250127" y="3861048"/>
            <a:ext cx="146050" cy="1803400"/>
          </a:xfrm>
          <a:prstGeom prst="upDownArrow">
            <a:avLst>
              <a:gd name="adj1" fmla="val 50000"/>
              <a:gd name="adj2" fmla="val 2469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WordArt 27"/>
          <p:cNvSpPr>
            <a:spLocks noChangeArrowheads="1" noChangeShapeType="1" noTextEdit="1"/>
          </p:cNvSpPr>
          <p:nvPr/>
        </p:nvSpPr>
        <p:spPr bwMode="auto">
          <a:xfrm>
            <a:off x="4439039" y="4656386"/>
            <a:ext cx="4000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500</a:t>
            </a:r>
          </a:p>
        </p:txBody>
      </p:sp>
      <p:pic>
        <p:nvPicPr>
          <p:cNvPr id="20" name="Obraz 15" descr="POL.5-03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335"/>
          <a:stretch>
            <a:fillRect/>
          </a:stretch>
        </p:blipFill>
        <p:spPr bwMode="auto">
          <a:xfrm>
            <a:off x="3724664" y="3713411"/>
            <a:ext cx="4619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339975" y="101600"/>
            <a:ext cx="674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ALUMINUM RADIATORS-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INFINITI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19700" y="4575998"/>
            <a:ext cx="3240088" cy="584775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600" b="1" dirty="0" err="1" smtClean="0"/>
              <a:t>Distance</a:t>
            </a:r>
            <a:r>
              <a:rPr lang="pl-PL" altLang="pl-PL" sz="1600" b="1" dirty="0" smtClean="0"/>
              <a:t> </a:t>
            </a:r>
            <a:r>
              <a:rPr lang="pl-PL" altLang="pl-PL" sz="1600" b="1" dirty="0" err="1" smtClean="0"/>
              <a:t>between</a:t>
            </a:r>
            <a:r>
              <a:rPr lang="pl-PL" altLang="pl-PL" sz="1600" b="1" dirty="0" smtClean="0"/>
              <a:t> </a:t>
            </a:r>
            <a:r>
              <a:rPr lang="pl-PL" altLang="pl-PL" sz="1600" b="1" dirty="0" err="1" smtClean="0"/>
              <a:t>connectors</a:t>
            </a:r>
            <a:r>
              <a:rPr lang="pl-PL" altLang="pl-PL" sz="1600" b="1" dirty="0" smtClean="0"/>
              <a:t> 500 </a:t>
            </a:r>
            <a:r>
              <a:rPr lang="pl-PL" altLang="pl-PL" sz="1600" b="1" dirty="0" smtClean="0"/>
              <a:t>mm</a:t>
            </a:r>
            <a:endParaRPr lang="en-US" altLang="pl-PL" sz="1600" b="1" dirty="0"/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14" y="3861048"/>
            <a:ext cx="2712420" cy="1803400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125" y="1340768"/>
            <a:ext cx="3342027" cy="2206999"/>
          </a:xfrm>
          <a:prstGeom prst="rect">
            <a:avLst/>
          </a:prstGeom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220072" y="2276872"/>
            <a:ext cx="3240088" cy="338554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1600" b="1" dirty="0" smtClean="0"/>
              <a:t>Warranty</a:t>
            </a:r>
            <a:r>
              <a:rPr lang="pl-PL" altLang="pl-PL" sz="1600" b="1" dirty="0" smtClean="0"/>
              <a:t> </a:t>
            </a:r>
            <a:r>
              <a:rPr lang="pl-PL" altLang="pl-PL" sz="1600" b="1" dirty="0" smtClean="0"/>
              <a:t>15 lat</a:t>
            </a:r>
            <a:endParaRPr lang="en-US" altLang="pl-PL" sz="1600" b="1" dirty="0"/>
          </a:p>
        </p:txBody>
      </p:sp>
    </p:spTree>
    <p:extLst>
      <p:ext uri="{BB962C8B-B14F-4D97-AF65-F5344CB8AC3E}">
        <p14:creationId xmlns:p14="http://schemas.microsoft.com/office/powerpoint/2010/main" xmlns="" val="3746202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43300" y="2081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pl-PL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19700" y="3487738"/>
            <a:ext cx="3240088" cy="369887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b="1" dirty="0" smtClean="0"/>
              <a:t>RIB DEPTH   </a:t>
            </a:r>
            <a:r>
              <a:rPr lang="pl-PL" altLang="pl-PL" b="1" dirty="0" smtClean="0"/>
              <a:t>98 </a:t>
            </a:r>
            <a:r>
              <a:rPr lang="pl-PL" altLang="pl-PL" b="1" dirty="0"/>
              <a:t>mm</a:t>
            </a:r>
            <a:endParaRPr lang="en-US" altLang="pl-PL" b="1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388" y="1214438"/>
            <a:ext cx="4464050" cy="4643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7" name="Obraz 15" descr="POL.5-03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43063"/>
            <a:ext cx="326707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39975" y="101600"/>
            <a:ext cx="674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ALUMINUM RADIATORS -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INFINITI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2276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0692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23728" y="101600"/>
            <a:ext cx="695994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ALUMINUM RADIATOR-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INFINITI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2276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908720"/>
            <a:ext cx="1008112" cy="103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5653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s.123rf.com/400wm/400/400/petrunovskyi/petrunovskyi0912/petrunovskyi091200054/6079878-czerwona-strzalka-abstrakcyjny-pozostawiajac-w-nieskonczonosc.jpg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2915816" y="5229200"/>
            <a:ext cx="936104" cy="61050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07704" y="5805264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</a:t>
            </a:r>
            <a:r>
              <a:rPr lang="pl-PL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element of INFINITI </a:t>
            </a:r>
            <a:r>
              <a:rPr lang="pl-PL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radiators</a:t>
            </a:r>
            <a:r>
              <a:rPr lang="pl-PL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pl-PL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painted</a:t>
            </a:r>
            <a:r>
              <a:rPr lang="pl-PL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individually</a:t>
            </a:r>
            <a:endParaRPr lang="pl-PL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9975" y="101600"/>
            <a:ext cx="674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ALUMINUM RADIATOR- INFINITI </a:t>
            </a:r>
            <a:endParaRPr lang="it-IT" sz="24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 descr="C:\Documents and Settings\Piotr\Pulpit\_MG_23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480720" cy="434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6035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347864" y="116632"/>
            <a:ext cx="5040560" cy="432048"/>
          </a:xfrm>
        </p:spPr>
        <p:txBody>
          <a:bodyPr/>
          <a:lstStyle/>
          <a:p>
            <a:r>
              <a:rPr lang="pl-PL" sz="2400" b="1" i="1" dirty="0" smtClean="0">
                <a:latin typeface="Verdana" pitchFamily="34" charset="0"/>
              </a:rPr>
              <a:t>Place of </a:t>
            </a:r>
            <a:r>
              <a:rPr lang="pl-PL" sz="2400" b="1" i="1" dirty="0" err="1" smtClean="0">
                <a:latin typeface="Verdana" pitchFamily="34" charset="0"/>
              </a:rPr>
              <a:t>loading</a:t>
            </a:r>
            <a:r>
              <a:rPr lang="pl-PL" sz="2400" b="1" i="1" dirty="0" smtClean="0">
                <a:latin typeface="Verdana" pitchFamily="34" charset="0"/>
              </a:rPr>
              <a:t> – </a:t>
            </a:r>
            <a:r>
              <a:rPr lang="pl-PL" sz="2400" b="1" i="1" dirty="0" err="1" smtClean="0">
                <a:latin typeface="Verdana" pitchFamily="34" charset="0"/>
              </a:rPr>
              <a:t>Address</a:t>
            </a:r>
            <a:endParaRPr lang="pl-PL" sz="2400" b="1" i="1" dirty="0">
              <a:latin typeface="Verdana" pitchFamily="34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96944" cy="5256584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pl-PL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Factory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pl-PL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l"/>
            <a:endParaRPr lang="pl-PL" sz="2000" b="1" dirty="0" smtClean="0"/>
          </a:p>
          <a:p>
            <a:r>
              <a:rPr lang="pl-PL" sz="2000" b="1" dirty="0" smtClean="0"/>
              <a:t>Ferroli </a:t>
            </a:r>
            <a:r>
              <a:rPr lang="pl-PL" sz="2000" b="1" dirty="0" smtClean="0"/>
              <a:t>Poland Spółka z ograniczoną odpowiedzialnością </a:t>
            </a:r>
          </a:p>
          <a:p>
            <a:pPr algn="l"/>
            <a:endParaRPr lang="pl-PL" sz="2000" dirty="0" smtClean="0"/>
          </a:p>
          <a:p>
            <a:pPr algn="l"/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Country: Poland </a:t>
            </a:r>
          </a:p>
          <a:p>
            <a:pPr algn="l"/>
            <a:r>
              <a:rPr lang="pl-PL" sz="2000" dirty="0" smtClean="0"/>
              <a:t>City:     Sosnowiec</a:t>
            </a:r>
          </a:p>
          <a:p>
            <a:pPr algn="l"/>
            <a:r>
              <a:rPr lang="pl-PL" sz="2000" dirty="0" smtClean="0"/>
              <a:t>Post </a:t>
            </a:r>
            <a:r>
              <a:rPr lang="pl-PL" sz="2000" dirty="0" err="1" smtClean="0"/>
              <a:t>code</a:t>
            </a:r>
            <a:r>
              <a:rPr lang="pl-PL" sz="2000" dirty="0" smtClean="0"/>
              <a:t>:   41-200</a:t>
            </a:r>
          </a:p>
          <a:p>
            <a:pPr algn="l"/>
            <a:r>
              <a:rPr lang="pl-PL" sz="2000" dirty="0" smtClean="0"/>
              <a:t>Street:     Narutowicza 53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 smtClean="0"/>
          </a:p>
          <a:p>
            <a:pPr algn="l"/>
            <a:endParaRPr lang="pl-PL" sz="2000" b="1" dirty="0" smtClean="0"/>
          </a:p>
          <a:p>
            <a:endParaRPr lang="pl-PL" sz="2000" b="1" dirty="0" smtClean="0"/>
          </a:p>
          <a:p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en-US" sz="2000" b="1" dirty="0" smtClean="0"/>
              <a:t> </a:t>
            </a:r>
            <a:r>
              <a:rPr lang="pl-PL" sz="2000" b="1" dirty="0" smtClean="0"/>
              <a:t>    </a:t>
            </a:r>
            <a:r>
              <a:rPr lang="pl-PL" sz="1000" b="1" i="1" dirty="0" err="1" smtClean="0"/>
              <a:t>Every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truck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need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to</a:t>
            </a:r>
            <a:r>
              <a:rPr lang="pl-PL" sz="1000" b="1" i="1" dirty="0" smtClean="0"/>
              <a:t> be </a:t>
            </a:r>
            <a:r>
              <a:rPr lang="pl-PL" sz="1000" b="1" i="1" dirty="0" err="1" smtClean="0"/>
              <a:t>confirmed</a:t>
            </a:r>
            <a:r>
              <a:rPr lang="pl-PL" sz="1000" b="1" i="1" dirty="0" smtClean="0"/>
              <a:t> for </a:t>
            </a:r>
            <a:r>
              <a:rPr lang="pl-PL" sz="1000" b="1" i="1" dirty="0" err="1" smtClean="0"/>
              <a:t>loading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before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arrival</a:t>
            </a:r>
            <a:r>
              <a:rPr lang="pl-PL" sz="1000" b="1" i="1" dirty="0" smtClean="0"/>
              <a:t> </a:t>
            </a:r>
            <a:r>
              <a:rPr lang="pl-PL" sz="1000" b="1" i="1" dirty="0" smtClean="0"/>
              <a:t/>
            </a:r>
            <a:br>
              <a:rPr lang="pl-PL" sz="1000" b="1" i="1" dirty="0" smtClean="0"/>
            </a:br>
            <a:r>
              <a:rPr lang="pl-PL" sz="1000" b="1" i="1" dirty="0" smtClean="0"/>
              <a:t> </a:t>
            </a:r>
            <a:r>
              <a:rPr lang="pl-PL" sz="1000" b="1" i="1" dirty="0" smtClean="0"/>
              <a:t>         </a:t>
            </a:r>
            <a:r>
              <a:rPr lang="pl-PL" sz="1000" b="1" i="1" dirty="0" smtClean="0"/>
              <a:t>Ferroli Poland </a:t>
            </a:r>
            <a:r>
              <a:rPr lang="pl-PL" sz="1000" b="1" i="1" dirty="0" err="1" smtClean="0"/>
              <a:t>working</a:t>
            </a:r>
            <a:r>
              <a:rPr lang="pl-PL" sz="1000" b="1" i="1" dirty="0" smtClean="0"/>
              <a:t> from </a:t>
            </a:r>
            <a:r>
              <a:rPr lang="pl-PL" sz="1000" b="1" i="1" dirty="0" err="1" smtClean="0"/>
              <a:t>Monday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till</a:t>
            </a:r>
            <a:r>
              <a:rPr lang="pl-PL" sz="1000" b="1" i="1" dirty="0" smtClean="0"/>
              <a:t> </a:t>
            </a:r>
            <a:r>
              <a:rPr lang="pl-PL" sz="1000" b="1" i="1" dirty="0" err="1" smtClean="0"/>
              <a:t>Friday</a:t>
            </a:r>
            <a:r>
              <a:rPr lang="pl-PL" sz="1000" b="1" i="1" dirty="0" smtClean="0"/>
              <a:t>, from 7:00 to 15:00 </a:t>
            </a:r>
            <a:r>
              <a:rPr lang="en-US" sz="1000" b="1" i="1" dirty="0" smtClean="0"/>
              <a:t> </a:t>
            </a:r>
            <a:endParaRPr lang="pl-PL" sz="1000" b="1" i="1" dirty="0"/>
          </a:p>
        </p:txBody>
      </p:sp>
      <p:pic>
        <p:nvPicPr>
          <p:cNvPr id="5" name="Picture 2" descr="http://piecykizmontazem.pl/files/images/Ferroli_Logo.jp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0" y="0"/>
            <a:ext cx="1403648" cy="872475"/>
          </a:xfrm>
          <a:prstGeom prst="rect">
            <a:avLst/>
          </a:prstGeom>
          <a:noFill/>
        </p:spPr>
      </p:pic>
      <p:pic>
        <p:nvPicPr>
          <p:cNvPr id="5122" name="Picture 2" descr="http://www.photo-dictionary.com/photofiles/list/324/671truck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355976" y="2276872"/>
            <a:ext cx="3968100" cy="2664296"/>
          </a:xfrm>
          <a:prstGeom prst="rect">
            <a:avLst/>
          </a:prstGeom>
          <a:noFill/>
        </p:spPr>
      </p:pic>
      <p:pic>
        <p:nvPicPr>
          <p:cNvPr id="10" name="Picture 2" descr="http://piecykizmontazem.pl/files/images/Ferroli_Logo.jpg"/>
          <p:cNvPicPr>
            <a:picLocks noChangeAspect="1" noChangeArrowheads="1"/>
          </p:cNvPicPr>
          <p:nvPr/>
        </p:nvPicPr>
        <p:blipFill>
          <a:blip r:embed="rId2" cstate="print">
            <a:lum bright="-16000" contrast="2000"/>
          </a:blip>
          <a:stretch>
            <a:fillRect/>
          </a:stretch>
        </p:blipFill>
        <p:spPr bwMode="auto">
          <a:xfrm rot="60000">
            <a:off x="5829957" y="3789040"/>
            <a:ext cx="398227" cy="26022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Prostokąt 10"/>
          <p:cNvSpPr>
            <a:spLocks noChangeArrowheads="1"/>
          </p:cNvSpPr>
          <p:nvPr/>
        </p:nvSpPr>
        <p:spPr bwMode="auto">
          <a:xfrm>
            <a:off x="899592" y="1556792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The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radiators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are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packed</a:t>
            </a:r>
            <a:r>
              <a:rPr lang="pl-PL" i="1" dirty="0">
                <a:latin typeface="Verdana" pitchFamily="34" charset="0"/>
              </a:rPr>
              <a:t> in </a:t>
            </a:r>
            <a:r>
              <a:rPr lang="pl-PL" i="1" dirty="0" err="1">
                <a:latin typeface="Verdana" pitchFamily="34" charset="0"/>
              </a:rPr>
              <a:t>the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stretch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foil</a:t>
            </a:r>
            <a:r>
              <a:rPr lang="pl-PL" i="1" dirty="0">
                <a:latin typeface="Verdana" pitchFamily="34" charset="0"/>
              </a:rPr>
              <a:t> and </a:t>
            </a:r>
            <a:r>
              <a:rPr lang="pl-PL" i="1" dirty="0" err="1" smtClean="0">
                <a:latin typeface="Verdana" pitchFamily="34" charset="0"/>
              </a:rPr>
              <a:t>c</a:t>
            </a:r>
            <a:r>
              <a:rPr lang="pl-PL" i="1" dirty="0" err="1" smtClean="0">
                <a:latin typeface="Verdana" pitchFamily="34" charset="0"/>
              </a:rPr>
              <a:t>arton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smtClean="0">
                <a:latin typeface="Verdana" pitchFamily="34" charset="0"/>
              </a:rPr>
              <a:t>on </a:t>
            </a:r>
            <a:r>
              <a:rPr lang="pl-PL" i="1" dirty="0" err="1" smtClean="0">
                <a:latin typeface="Verdana" pitchFamily="34" charset="0"/>
              </a:rPr>
              <a:t>pallets</a:t>
            </a:r>
            <a:r>
              <a:rPr lang="pl-PL" i="1" dirty="0" smtClean="0">
                <a:latin typeface="Verdana" pitchFamily="34" charset="0"/>
              </a:rPr>
              <a:t>. </a:t>
            </a:r>
            <a:r>
              <a:rPr lang="pl-PL" i="1" dirty="0" err="1">
                <a:latin typeface="Verdana" pitchFamily="34" charset="0"/>
              </a:rPr>
              <a:t>This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protects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the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radiators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against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damages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in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err="1">
                <a:latin typeface="Verdana" pitchFamily="34" charset="0"/>
              </a:rPr>
              <a:t>trasport</a:t>
            </a:r>
            <a:r>
              <a:rPr lang="pl-PL" i="1" dirty="0">
                <a:latin typeface="Verdana" pitchFamily="34" charset="0"/>
              </a:rPr>
              <a:t> </a:t>
            </a:r>
            <a:r>
              <a:rPr lang="pl-PL" i="1" dirty="0" smtClean="0">
                <a:latin typeface="Verdana" pitchFamily="34" charset="0"/>
              </a:rPr>
              <a:t>and </a:t>
            </a:r>
            <a:r>
              <a:rPr lang="pl-PL" i="1" dirty="0" err="1" smtClean="0">
                <a:latin typeface="Verdana" pitchFamily="34" charset="0"/>
              </a:rPr>
              <a:t>storage</a:t>
            </a:r>
            <a:r>
              <a:rPr lang="pl-PL" i="1" dirty="0" smtClean="0">
                <a:latin typeface="Verdana" pitchFamily="34" charset="0"/>
              </a:rPr>
              <a:t>. </a:t>
            </a:r>
            <a:endParaRPr lang="pl-PL" i="1" dirty="0">
              <a:latin typeface="Verdana" pitchFamily="34" charset="0"/>
            </a:endParaRPr>
          </a:p>
        </p:txBody>
      </p:sp>
      <p:sp>
        <p:nvSpPr>
          <p:cNvPr id="13" name="Gwiazda 5-ramienna 12"/>
          <p:cNvSpPr/>
          <p:nvPr/>
        </p:nvSpPr>
        <p:spPr>
          <a:xfrm>
            <a:off x="395536" y="1772816"/>
            <a:ext cx="214312" cy="21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>
            <a:off x="0" y="2492896"/>
            <a:ext cx="9144000" cy="1587"/>
          </a:xfrm>
          <a:prstGeom prst="line">
            <a:avLst/>
          </a:prstGeom>
          <a:ln w="15875">
            <a:solidFill>
              <a:schemeClr val="tx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547664" y="188640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METHODS OF</a:t>
            </a:r>
            <a:r>
              <a:rPr kumimoji="0" lang="pl-PL" sz="20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THE PACKING AND LOADINGS </a:t>
            </a:r>
            <a:endParaRPr kumimoji="0" lang="it-IT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" name="Picture 2" descr="http://piecykizmontazem.pl/files/images/Ferroli_Logo.jpg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0" y="0"/>
            <a:ext cx="1577806" cy="980728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4176464" cy="315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ole tekstowe 20"/>
          <p:cNvSpPr txBox="1"/>
          <p:nvPr/>
        </p:nvSpPr>
        <p:spPr>
          <a:xfrm>
            <a:off x="5364088" y="407707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/>
              <a:t>Carton</a:t>
            </a:r>
            <a:r>
              <a:rPr lang="pl-PL" sz="2000" b="1" dirty="0" smtClean="0"/>
              <a:t>  of  </a:t>
            </a:r>
            <a:r>
              <a:rPr lang="pl-PL" sz="2000" b="1" dirty="0" smtClean="0">
                <a:solidFill>
                  <a:srgbClr val="FF9900"/>
                </a:solidFill>
              </a:rPr>
              <a:t>INFINITI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11969</TotalTime>
  <Words>370</Words>
  <Application>Microsoft Office PowerPoint</Application>
  <PresentationFormat>Pokaz na ekranie (4:3)</PresentationFormat>
  <Paragraphs>241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Slajd 1</vt:lpstr>
      <vt:lpstr>Slajd 2</vt:lpstr>
      <vt:lpstr>Slajd 3</vt:lpstr>
      <vt:lpstr>Slajd 4</vt:lpstr>
      <vt:lpstr>Slajd 5</vt:lpstr>
      <vt:lpstr>Slajd 6</vt:lpstr>
      <vt:lpstr>Slajd 7</vt:lpstr>
      <vt:lpstr>Place of loading – Address</vt:lpstr>
      <vt:lpstr>Slajd 9</vt:lpstr>
      <vt:lpstr>Slajd 10</vt:lpstr>
      <vt:lpstr>Slajd 11</vt:lpstr>
      <vt:lpstr>Slajd 12</vt:lpstr>
      <vt:lpstr>Slajd 13</vt:lpstr>
      <vt:lpstr>Slajd 14</vt:lpstr>
    </vt:vector>
  </TitlesOfParts>
  <Company>Ferroli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FERROLI S.p.A.</dc:title>
  <dc:creator>Michele Di Marino</dc:creator>
  <cp:lastModifiedBy>lejawkas</cp:lastModifiedBy>
  <cp:revision>781</cp:revision>
  <dcterms:created xsi:type="dcterms:W3CDTF">2004-05-17T14:28:26Z</dcterms:created>
  <dcterms:modified xsi:type="dcterms:W3CDTF">2013-10-29T11:52:51Z</dcterms:modified>
</cp:coreProperties>
</file>